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574"/>
  </p:normalViewPr>
  <p:slideViewPr>
    <p:cSldViewPr snapToGrid="0">
      <p:cViewPr varScale="1">
        <p:scale>
          <a:sx n="105" d="100"/>
          <a:sy n="105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2019/4/8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顺丰快递 </a:t>
            </a:r>
            <a:r>
              <a:rPr kumimoji="1" lang="en-AU" altLang="zh-CN" dirty="0"/>
              <a:t>H5 Page</a:t>
            </a:r>
          </a:p>
          <a:p>
            <a:r>
              <a:rPr kumimoji="1" lang="en-AU" altLang="zh-CN" dirty="0"/>
              <a:t>Structured messages – Facebook </a:t>
            </a:r>
            <a:r>
              <a:rPr kumimoji="1" lang="zh-CN" altLang="en-AU" dirty="0"/>
              <a:t>会弹出</a:t>
            </a:r>
            <a:r>
              <a:rPr kumimoji="1" lang="zh-CN" altLang="en-US" dirty="0"/>
              <a:t>一个小窗口，选择语言</a:t>
            </a:r>
            <a:endParaRPr kumimoji="1" lang="en-AU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59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对话内容 </a:t>
            </a:r>
            <a:r>
              <a:rPr kumimoji="1" lang="en-AU" altLang="zh-CN" dirty="0"/>
              <a:t>-&gt; log</a:t>
            </a:r>
            <a:r>
              <a:rPr kumimoji="1" lang="zh-CN" altLang="en-US" dirty="0"/>
              <a:t>（去掉个人信息）</a:t>
            </a:r>
            <a:endParaRPr kumimoji="1" lang="en-AU" altLang="zh-CN" dirty="0"/>
          </a:p>
          <a:p>
            <a:r>
              <a:rPr kumimoji="1" lang="zh-CN" altLang="en-US" dirty="0"/>
              <a:t>不同云服务商之间的资料流通时的加密</a:t>
            </a:r>
            <a:endParaRPr kumimoji="1" lang="en-AU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52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常见的场景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468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怎么换语言？比如：先用英文，再用中文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309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2A4-9694-4FD1-B26F-EBC8968E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3E22B-4ED3-44C9-86F2-96C5A7A5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6F61-CDD4-42D5-960B-F548309D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2FCB-6690-41FE-9779-5D6F79E413BD}" type="datetimeFigureOut">
              <a:rPr lang="en-AU" smtClean="0"/>
              <a:t>8/4/19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1BC3-A4DA-4992-AD07-F46B65A0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F74E-7B95-493F-B3D6-441C6E73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4D60-E608-48E4-9871-CDF5F87DF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96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Prototype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Apr – 17</a:t>
            </a:r>
            <a:r>
              <a:rPr lang="en-US" baseline="30000" dirty="0"/>
              <a:t>th</a:t>
            </a:r>
            <a:r>
              <a:rPr lang="en-US" dirty="0"/>
              <a:t> May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E525AB-B21C-4CA5-A5E9-9D53255F94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772" y="522344"/>
            <a:ext cx="5449678" cy="58133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Tasks:</a:t>
            </a:r>
          </a:p>
          <a:p>
            <a:r>
              <a:rPr lang="en-US" dirty="0"/>
              <a:t>Build a multilingual chatbot to integrate with WeChat and Facebook</a:t>
            </a:r>
          </a:p>
          <a:p>
            <a:endParaRPr lang="en-US" dirty="0"/>
          </a:p>
          <a:p>
            <a:r>
              <a:rPr lang="en-US" dirty="0"/>
              <a:t>Timeline: 8</a:t>
            </a:r>
            <a:r>
              <a:rPr lang="en-US" baseline="30000" dirty="0"/>
              <a:t>th</a:t>
            </a:r>
            <a:r>
              <a:rPr lang="en-US" dirty="0"/>
              <a:t> April – 17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endParaRPr lang="en-AU" dirty="0"/>
          </a:p>
          <a:p>
            <a:r>
              <a:rPr lang="en-AU" dirty="0"/>
              <a:t>Requirement: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Portal to support configuration, business users login, chat agent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One brand have multiple channels i.e. 2 x WeChat + 1 x 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Integrated with WeChat OA (overseas account). Preferably through the WeChat Open API; if not, HTML5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Integrated with Facebook Messenger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Chat language support in Simplified Chinese, Traditional Chinese, and English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Support both bot conversation and chat agent intervention during business hours/ further manual follow-up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Support structured messages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771D47-69BB-48C6-8FEC-4B67546D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BBC314-0460-483B-9E33-BA01C55A73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Prototype the platform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Explore architecture options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Project tech lead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455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BA472A-35C4-4002-8F73-CAD54C2221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Please consider encryption</a:t>
            </a:r>
          </a:p>
          <a:p>
            <a:r>
              <a:rPr lang="en-US" dirty="0"/>
              <a:t>Storage of data</a:t>
            </a:r>
          </a:p>
          <a:p>
            <a:r>
              <a:rPr lang="en-US" dirty="0"/>
              <a:t>Transferal of data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A82085-621F-4D50-BCCC-6B87167F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&amp; Privacy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F89A0-7F5E-4046-A219-016D06B207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Trackable audit log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No Personal Identifiable Data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Beware of cross-border/ vendor API data sharing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2394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4153F4-5881-4438-8375-5F71805E20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There are multiple scenarios a customer could reach out in chat, below are some scenarios.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Price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Loyalty points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Latest promotion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How-To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operating hours, locations, and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Purchase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Complaint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8C22D-4246-4721-83C8-429AEC66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5EF5F-B5EB-40C3-A8CA-D814BCC25A3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Enquiries vs meaningless chat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983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A6691A-88D8-4475-9499-580F0FBF0B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Consider framework/ API from </a:t>
            </a:r>
            <a:r>
              <a:rPr lang="en-AU" dirty="0" err="1"/>
              <a:t>chatfuel</a:t>
            </a:r>
            <a:r>
              <a:rPr lang="en-AU" dirty="0"/>
              <a:t>, </a:t>
            </a:r>
            <a:r>
              <a:rPr lang="en-AU" dirty="0" err="1"/>
              <a:t>botkit</a:t>
            </a:r>
            <a:r>
              <a:rPr lang="en-AU" dirty="0"/>
              <a:t>, or motion.ai</a:t>
            </a:r>
          </a:p>
          <a:p>
            <a:r>
              <a:rPr lang="en-AU" dirty="0"/>
              <a:t>Natural language processing/ scripted/ structured menu</a:t>
            </a:r>
          </a:p>
          <a:p>
            <a:r>
              <a:rPr lang="en-AU" dirty="0"/>
              <a:t>Handover/ escalate to chat agent – Zendesk chat agent?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96ABD-0145-44BC-8B4C-62096273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DA63F-4E22-42FE-B707-2B3A958E559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Existing chat APIs</a:t>
            </a:r>
          </a:p>
        </p:txBody>
      </p:sp>
    </p:spTree>
    <p:extLst>
      <p:ext uri="{BB962C8B-B14F-4D97-AF65-F5344CB8AC3E}">
        <p14:creationId xmlns:p14="http://schemas.microsoft.com/office/powerpoint/2010/main" val="149682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DCD4B4-D54C-41F6-BC76-425B5BD2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7BFFC-C152-4CF9-B3A1-F68798221E6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Key dates: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[1</a:t>
            </a:r>
            <a:r>
              <a:rPr lang="en-US" baseline="30000" dirty="0"/>
              <a:t>st</a:t>
            </a:r>
            <a:r>
              <a:rPr lang="en-US" dirty="0"/>
              <a:t> Check-in] 26</a:t>
            </a:r>
            <a:r>
              <a:rPr lang="en-US" baseline="30000" dirty="0"/>
              <a:t>th</a:t>
            </a:r>
            <a:r>
              <a:rPr lang="en-US" dirty="0"/>
              <a:t> Apr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[2</a:t>
            </a:r>
            <a:r>
              <a:rPr lang="en-US" baseline="30000" dirty="0"/>
              <a:t>nd</a:t>
            </a:r>
            <a:r>
              <a:rPr lang="en-US" dirty="0"/>
              <a:t> Check-in] 10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[Demo] 17</a:t>
            </a:r>
            <a:r>
              <a:rPr lang="en-US" baseline="30000" dirty="0"/>
              <a:t>th</a:t>
            </a:r>
            <a:r>
              <a:rPr lang="en-US" dirty="0"/>
              <a:t> May </a:t>
            </a:r>
            <a:endParaRPr lang="en-AU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4B12B4-D04A-4361-A81F-8C1F5F96F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110618"/>
              </p:ext>
            </p:extLst>
          </p:nvPr>
        </p:nvGraphicFramePr>
        <p:xfrm>
          <a:off x="704970" y="522345"/>
          <a:ext cx="5449675" cy="5813310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778525">
                  <a:extLst>
                    <a:ext uri="{9D8B030D-6E8A-4147-A177-3AD203B41FA5}">
                      <a16:colId xmlns:a16="http://schemas.microsoft.com/office/drawing/2014/main" val="2470947391"/>
                    </a:ext>
                  </a:extLst>
                </a:gridCol>
                <a:gridCol w="778525">
                  <a:extLst>
                    <a:ext uri="{9D8B030D-6E8A-4147-A177-3AD203B41FA5}">
                      <a16:colId xmlns:a16="http://schemas.microsoft.com/office/drawing/2014/main" val="685262409"/>
                    </a:ext>
                  </a:extLst>
                </a:gridCol>
                <a:gridCol w="778525">
                  <a:extLst>
                    <a:ext uri="{9D8B030D-6E8A-4147-A177-3AD203B41FA5}">
                      <a16:colId xmlns:a16="http://schemas.microsoft.com/office/drawing/2014/main" val="2151187069"/>
                    </a:ext>
                  </a:extLst>
                </a:gridCol>
                <a:gridCol w="778525">
                  <a:extLst>
                    <a:ext uri="{9D8B030D-6E8A-4147-A177-3AD203B41FA5}">
                      <a16:colId xmlns:a16="http://schemas.microsoft.com/office/drawing/2014/main" val="135956466"/>
                    </a:ext>
                  </a:extLst>
                </a:gridCol>
                <a:gridCol w="778525">
                  <a:extLst>
                    <a:ext uri="{9D8B030D-6E8A-4147-A177-3AD203B41FA5}">
                      <a16:colId xmlns:a16="http://schemas.microsoft.com/office/drawing/2014/main" val="3225228384"/>
                    </a:ext>
                  </a:extLst>
                </a:gridCol>
                <a:gridCol w="778525">
                  <a:extLst>
                    <a:ext uri="{9D8B030D-6E8A-4147-A177-3AD203B41FA5}">
                      <a16:colId xmlns:a16="http://schemas.microsoft.com/office/drawing/2014/main" val="1810066666"/>
                    </a:ext>
                  </a:extLst>
                </a:gridCol>
                <a:gridCol w="778525">
                  <a:extLst>
                    <a:ext uri="{9D8B030D-6E8A-4147-A177-3AD203B41FA5}">
                      <a16:colId xmlns:a16="http://schemas.microsoft.com/office/drawing/2014/main" val="3088002106"/>
                    </a:ext>
                  </a:extLst>
                </a:gridCol>
              </a:tblGrid>
              <a:tr h="968885">
                <a:tc>
                  <a:txBody>
                    <a:bodyPr/>
                    <a:lstStyle/>
                    <a:p>
                      <a:r>
                        <a:rPr lang="en-US" sz="1000" b="1" dirty="0"/>
                        <a:t>7</a:t>
                      </a:r>
                      <a:r>
                        <a:rPr lang="en-US" sz="1000" b="1" baseline="30000" dirty="0"/>
                        <a:t>th</a:t>
                      </a:r>
                      <a:r>
                        <a:rPr lang="en-US" sz="1000" b="1" dirty="0"/>
                        <a:t> Apr</a:t>
                      </a:r>
                      <a:endParaRPr lang="en-AU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[Catch-up]</a:t>
                      </a:r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520526"/>
                  </a:ext>
                </a:extLst>
              </a:tr>
              <a:tr h="968885">
                <a:tc>
                  <a:txBody>
                    <a:bodyPr/>
                    <a:lstStyle/>
                    <a:p>
                      <a:r>
                        <a:rPr lang="en-US" sz="1000" b="1" dirty="0"/>
                        <a:t>14</a:t>
                      </a:r>
                      <a:r>
                        <a:rPr lang="en-US" sz="1000" b="1" baseline="30000" dirty="0"/>
                        <a:t>th</a:t>
                      </a:r>
                      <a:endParaRPr lang="en-AU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[Catch-up]</a:t>
                      </a:r>
                      <a:endParaRPr lang="en-AU" sz="800" dirty="0"/>
                    </a:p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66326"/>
                  </a:ext>
                </a:extLst>
              </a:tr>
              <a:tr h="968885">
                <a:tc>
                  <a:txBody>
                    <a:bodyPr/>
                    <a:lstStyle/>
                    <a:p>
                      <a:r>
                        <a:rPr lang="en-US" sz="1000" b="1" dirty="0"/>
                        <a:t>21</a:t>
                      </a:r>
                      <a:r>
                        <a:rPr lang="en-US" sz="1000" b="1" baseline="30000" dirty="0"/>
                        <a:t>st</a:t>
                      </a:r>
                      <a:endParaRPr lang="en-AU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[Johnny works with Albert]</a:t>
                      </a:r>
                      <a:endParaRPr lang="en-AU" sz="800" dirty="0"/>
                    </a:p>
                  </a:txBody>
                  <a:tcP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[1</a:t>
                      </a:r>
                      <a:r>
                        <a:rPr lang="en-US" sz="800" b="1" baseline="30000" dirty="0"/>
                        <a:t>st</a:t>
                      </a:r>
                      <a:r>
                        <a:rPr lang="en-US" sz="800" b="1" dirty="0"/>
                        <a:t> Check-in]</a:t>
                      </a:r>
                      <a:endParaRPr lang="en-AU" sz="800" b="1" dirty="0"/>
                    </a:p>
                    <a:p>
                      <a:endParaRPr lang="en-AU" sz="800" dirty="0"/>
                    </a:p>
                  </a:txBody>
                  <a:tcPr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095123"/>
                  </a:ext>
                </a:extLst>
              </a:tr>
              <a:tr h="968885">
                <a:tc>
                  <a:txBody>
                    <a:bodyPr/>
                    <a:lstStyle/>
                    <a:p>
                      <a:r>
                        <a:rPr lang="en-US" sz="1000" b="1" dirty="0"/>
                        <a:t>28</a:t>
                      </a:r>
                      <a:r>
                        <a:rPr lang="en-US" sz="1000" b="1" baseline="30000" dirty="0"/>
                        <a:t>th</a:t>
                      </a:r>
                      <a:endParaRPr lang="en-AU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[Catch-up]</a:t>
                      </a:r>
                      <a:endParaRPr lang="en-AU" sz="800" dirty="0"/>
                    </a:p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216489"/>
                  </a:ext>
                </a:extLst>
              </a:tr>
              <a:tr h="968885">
                <a:tc>
                  <a:txBody>
                    <a:bodyPr/>
                    <a:lstStyle/>
                    <a:p>
                      <a:r>
                        <a:rPr lang="en-US" sz="1000" b="1" dirty="0"/>
                        <a:t>5</a:t>
                      </a:r>
                      <a:r>
                        <a:rPr lang="en-US" sz="1000" b="1" baseline="30000" dirty="0"/>
                        <a:t>th</a:t>
                      </a:r>
                      <a:r>
                        <a:rPr lang="en-US" sz="1000" b="1" dirty="0"/>
                        <a:t> May</a:t>
                      </a:r>
                      <a:endParaRPr lang="en-AU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[Johnny works with Bill]</a:t>
                      </a:r>
                      <a:endParaRPr lang="en-AU" sz="800" dirty="0"/>
                    </a:p>
                    <a:p>
                      <a:endParaRPr lang="en-AU" sz="800" dirty="0"/>
                    </a:p>
                  </a:txBody>
                  <a:tcPr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/>
                        <a:t>[2</a:t>
                      </a:r>
                      <a:r>
                        <a:rPr lang="en-US" sz="800" b="1" baseline="30000" dirty="0"/>
                        <a:t>nd</a:t>
                      </a:r>
                      <a:r>
                        <a:rPr lang="en-US" sz="800" b="1" dirty="0"/>
                        <a:t> Check-in]</a:t>
                      </a:r>
                      <a:endParaRPr lang="en-AU" sz="800" b="1" dirty="0"/>
                    </a:p>
                    <a:p>
                      <a:endParaRPr lang="en-AU" sz="800" dirty="0"/>
                    </a:p>
                  </a:txBody>
                  <a:tcPr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882413"/>
                  </a:ext>
                </a:extLst>
              </a:tr>
              <a:tr h="968885">
                <a:tc>
                  <a:txBody>
                    <a:bodyPr/>
                    <a:lstStyle/>
                    <a:p>
                      <a:r>
                        <a:rPr lang="en-US" sz="1000" b="1" dirty="0"/>
                        <a:t>12</a:t>
                      </a:r>
                      <a:r>
                        <a:rPr lang="en-US" sz="1000" b="1" baseline="30000" dirty="0"/>
                        <a:t>th</a:t>
                      </a:r>
                      <a:endParaRPr lang="en-AU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highlight>
                            <a:srgbClr val="FFFF00"/>
                          </a:highlight>
                        </a:rPr>
                        <a:t>[Demo]</a:t>
                      </a:r>
                      <a:endParaRPr lang="en-AU" sz="800" b="1" dirty="0">
                        <a:highlight>
                          <a:srgbClr val="FFFF00"/>
                        </a:highlight>
                      </a:endParaRPr>
                    </a:p>
                    <a:p>
                      <a:endParaRPr lang="en-AU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377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354989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4329</TotalTime>
  <Words>347</Words>
  <Application>Microsoft Macintosh PowerPoint</Application>
  <PresentationFormat>宽屏</PresentationFormat>
  <Paragraphs>74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等线</vt:lpstr>
      <vt:lpstr>Arial</vt:lpstr>
      <vt:lpstr>Baskerville</vt:lpstr>
      <vt:lpstr>Calibri</vt:lpstr>
      <vt:lpstr>Calibri Light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Objective</vt:lpstr>
      <vt:lpstr>Security &amp; Privacy</vt:lpstr>
      <vt:lpstr>Scenarios</vt:lpstr>
      <vt:lpstr>APIs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19</cp:revision>
  <dcterms:created xsi:type="dcterms:W3CDTF">2019-04-07T10:06:34Z</dcterms:created>
  <dcterms:modified xsi:type="dcterms:W3CDTF">2019-04-10T10:21:42Z</dcterms:modified>
</cp:coreProperties>
</file>